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9" r:id="rId3"/>
    <p:sldId id="264" r:id="rId4"/>
    <p:sldId id="270" r:id="rId5"/>
    <p:sldId id="262" r:id="rId6"/>
    <p:sldId id="263" r:id="rId7"/>
    <p:sldId id="257" r:id="rId8"/>
    <p:sldId id="261" r:id="rId9"/>
    <p:sldId id="277" r:id="rId10"/>
    <p:sldId id="281" r:id="rId11"/>
    <p:sldId id="283" r:id="rId12"/>
    <p:sldId id="282" r:id="rId13"/>
    <p:sldId id="275" r:id="rId14"/>
    <p:sldId id="284" r:id="rId15"/>
    <p:sldId id="276" r:id="rId16"/>
    <p:sldId id="265" r:id="rId17"/>
    <p:sldId id="279" r:id="rId18"/>
    <p:sldId id="260" r:id="rId19"/>
    <p:sldId id="266" r:id="rId20"/>
    <p:sldId id="267" r:id="rId21"/>
    <p:sldId id="271" r:id="rId22"/>
    <p:sldId id="274" r:id="rId23"/>
    <p:sldId id="278" r:id="rId24"/>
    <p:sldId id="273" r:id="rId25"/>
    <p:sldId id="280" r:id="rId2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9E0F4-02A2-4AC7-8D63-38C50ACBFA5A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AA8E08-7D61-4DC6-ADEE-A92485E25180}">
      <dgm:prSet phldrT="[Текст]" custT="1"/>
      <dgm:spPr/>
      <dgm:t>
        <a:bodyPr/>
        <a:lstStyle/>
        <a:p>
          <a:r>
            <a:rPr lang="ru-RU" sz="1400" b="1" u="none" dirty="0" smtClean="0">
              <a:latin typeface="Cambria" pitchFamily="18" charset="0"/>
              <a:ea typeface="Cambria" pitchFamily="18" charset="0"/>
            </a:rPr>
            <a:t>Основание организации</a:t>
          </a:r>
          <a:r>
            <a:rPr lang="ru-RU" sz="1400" b="1" dirty="0" smtClean="0">
              <a:latin typeface="Cambria" pitchFamily="18" charset="0"/>
              <a:ea typeface="Cambria" pitchFamily="18" charset="0"/>
            </a:rPr>
            <a:t>:  </a:t>
          </a:r>
        </a:p>
        <a:p>
          <a:r>
            <a:rPr lang="ru-RU" sz="1400" b="0" dirty="0" smtClean="0">
              <a:latin typeface="Cambria" pitchFamily="18" charset="0"/>
              <a:ea typeface="Cambria" pitchFamily="18" charset="0"/>
            </a:rPr>
            <a:t>1)</a:t>
          </a:r>
          <a:r>
            <a:rPr lang="ru-RU" sz="1400" b="1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1400" dirty="0" smtClean="0">
              <a:latin typeface="Cambria" pitchFamily="18" charset="0"/>
              <a:ea typeface="Cambria" pitchFamily="18" charset="0"/>
            </a:rPr>
            <a:t>заключение медицинской организации;</a:t>
          </a:r>
        </a:p>
        <a:p>
          <a:r>
            <a:rPr lang="ru-RU" sz="1400" dirty="0" smtClean="0">
              <a:latin typeface="Cambria" pitchFamily="18" charset="0"/>
              <a:ea typeface="Cambria" pitchFamily="18" charset="0"/>
            </a:rPr>
            <a:t>2) рекомендации ПМПК.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FB4E506E-9B9C-4C95-AB41-7C8D540E42E6}" type="parTrans" cxnId="{8690835C-3115-480B-A625-7EF9FB1E5A13}">
      <dgm:prSet/>
      <dgm:spPr/>
      <dgm:t>
        <a:bodyPr/>
        <a:lstStyle/>
        <a:p>
          <a:endParaRPr lang="ru-RU"/>
        </a:p>
      </dgm:t>
    </dgm:pt>
    <dgm:pt modelId="{86E4958F-0148-4FEA-9B38-9E8C41118715}" type="sibTrans" cxnId="{8690835C-3115-480B-A625-7EF9FB1E5A13}">
      <dgm:prSet/>
      <dgm:spPr/>
      <dgm:t>
        <a:bodyPr/>
        <a:lstStyle/>
        <a:p>
          <a:endParaRPr lang="ru-RU"/>
        </a:p>
      </dgm:t>
    </dgm:pt>
    <dgm:pt modelId="{0A4F3C24-EDDE-48FE-AA3F-F8C7A4EBF46F}">
      <dgm:prSet phldrT="[Текст]"/>
      <dgm:spPr/>
      <dgm:t>
        <a:bodyPr lIns="720000"/>
        <a:lstStyle/>
        <a:p>
          <a:pPr algn="just"/>
          <a:r>
            <a:rPr lang="ru-RU" b="1" dirty="0" smtClean="0">
              <a:latin typeface="Cambria" pitchFamily="18" charset="0"/>
              <a:ea typeface="Cambria" pitchFamily="18" charset="0"/>
            </a:rPr>
            <a:t>ППЭ организуется:</a:t>
          </a:r>
          <a:endParaRPr lang="ru-RU" b="1" dirty="0">
            <a:latin typeface="Cambria" pitchFamily="18" charset="0"/>
            <a:ea typeface="Cambria" pitchFamily="18" charset="0"/>
          </a:endParaRPr>
        </a:p>
      </dgm:t>
    </dgm:pt>
    <dgm:pt modelId="{EC820D54-2256-48B9-9C48-22EF6AB66B26}" type="parTrans" cxnId="{370193F8-D771-4A56-B21C-20D80055B97C}">
      <dgm:prSet/>
      <dgm:spPr/>
      <dgm:t>
        <a:bodyPr/>
        <a:lstStyle/>
        <a:p>
          <a:endParaRPr lang="ru-RU"/>
        </a:p>
      </dgm:t>
    </dgm:pt>
    <dgm:pt modelId="{06AC33C7-0582-4936-8290-92B446A80230}" type="sibTrans" cxnId="{370193F8-D771-4A56-B21C-20D80055B97C}">
      <dgm:prSet/>
      <dgm:spPr/>
      <dgm:t>
        <a:bodyPr/>
        <a:lstStyle/>
        <a:p>
          <a:endParaRPr lang="ru-RU"/>
        </a:p>
      </dgm:t>
    </dgm:pt>
    <dgm:pt modelId="{20B4640C-8C65-4F17-B80E-9EA1467AD7A0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  <a:ea typeface="Cambria" pitchFamily="18" charset="0"/>
            </a:rPr>
            <a:t>В таком ППЭ должны присутствовать: руководитель ППЭ, организаторы, член ГЭК. 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D6CC0051-48CE-480E-BDB9-9FCF1984FD44}" type="parTrans" cxnId="{D7E48A34-F788-485C-B464-3C81D9C41B27}">
      <dgm:prSet/>
      <dgm:spPr/>
      <dgm:t>
        <a:bodyPr/>
        <a:lstStyle/>
        <a:p>
          <a:endParaRPr lang="ru-RU"/>
        </a:p>
      </dgm:t>
    </dgm:pt>
    <dgm:pt modelId="{0BF1944A-4167-4ACA-B71A-E93A5AB28F73}" type="sibTrans" cxnId="{D7E48A34-F788-485C-B464-3C81D9C41B27}">
      <dgm:prSet/>
      <dgm:spPr/>
      <dgm:t>
        <a:bodyPr/>
        <a:lstStyle/>
        <a:p>
          <a:endParaRPr lang="ru-RU"/>
        </a:p>
      </dgm:t>
    </dgm:pt>
    <dgm:pt modelId="{E073D954-E01D-4841-B095-A2E5F540F19B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В целях оптимизации условий проведения ГИА </a:t>
          </a:r>
          <a:r>
            <a:rPr lang="ru-RU" b="1" dirty="0" smtClean="0">
              <a:latin typeface="Cambria" pitchFamily="18" charset="0"/>
              <a:ea typeface="Cambria" pitchFamily="18" charset="0"/>
            </a:rPr>
            <a:t>допускается совмещение отдельных полномочий и обязанностей работниками ППЭ:</a:t>
          </a:r>
          <a:endParaRPr lang="ru-RU" b="1" dirty="0">
            <a:latin typeface="Cambria" pitchFamily="18" charset="0"/>
            <a:ea typeface="Cambria" pitchFamily="18" charset="0"/>
          </a:endParaRPr>
        </a:p>
      </dgm:t>
    </dgm:pt>
    <dgm:pt modelId="{8E9A7B84-C903-4067-B6D8-BA8324E16EB6}" type="parTrans" cxnId="{BEE0FC55-ADC1-4DB7-9F81-B17AB1BEB6B8}">
      <dgm:prSet/>
      <dgm:spPr/>
      <dgm:t>
        <a:bodyPr/>
        <a:lstStyle/>
        <a:p>
          <a:endParaRPr lang="ru-RU"/>
        </a:p>
      </dgm:t>
    </dgm:pt>
    <dgm:pt modelId="{005A145B-A3AC-4062-BCA4-45D63FE94A12}" type="sibTrans" cxnId="{BEE0FC55-ADC1-4DB7-9F81-B17AB1BEB6B8}">
      <dgm:prSet/>
      <dgm:spPr/>
      <dgm:t>
        <a:bodyPr/>
        <a:lstStyle/>
        <a:p>
          <a:endParaRPr lang="ru-RU"/>
        </a:p>
      </dgm:t>
    </dgm:pt>
    <dgm:pt modelId="{B60C40B5-2EA4-4590-89BC-545D72609589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член ГЭК = руководитель ППЭ, 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D4C35DE7-CA6D-4A72-BE11-95737605A60D}" type="parTrans" cxnId="{EBCE9E34-7931-4A32-8579-D0A7920F2445}">
      <dgm:prSet/>
      <dgm:spPr/>
      <dgm:t>
        <a:bodyPr/>
        <a:lstStyle/>
        <a:p>
          <a:endParaRPr lang="ru-RU"/>
        </a:p>
      </dgm:t>
    </dgm:pt>
    <dgm:pt modelId="{B2D85B3C-475C-4A0D-9218-7DD9E38023D7}" type="sibTrans" cxnId="{EBCE9E34-7931-4A32-8579-D0A7920F2445}">
      <dgm:prSet/>
      <dgm:spPr/>
      <dgm:t>
        <a:bodyPr/>
        <a:lstStyle/>
        <a:p>
          <a:endParaRPr lang="ru-RU"/>
        </a:p>
      </dgm:t>
    </dgm:pt>
    <dgm:pt modelId="{E209A693-9EFD-431A-B073-E9436143074A}">
      <dgm:prSet phldrT="[Текст]"/>
      <dgm:spPr/>
      <dgm:t>
        <a:bodyPr lIns="720000"/>
        <a:lstStyle/>
        <a:p>
          <a:pPr algn="just"/>
          <a:r>
            <a:rPr lang="ru-RU" dirty="0" smtClean="0">
              <a:latin typeface="Cambria" pitchFamily="18" charset="0"/>
              <a:ea typeface="Cambria" pitchFamily="18" charset="0"/>
            </a:rPr>
            <a:t>организатор = технический специалист, ассистент (при необходимости).</a:t>
          </a:r>
          <a:endParaRPr lang="ru-RU" dirty="0">
            <a:latin typeface="Cambria" pitchFamily="18" charset="0"/>
            <a:ea typeface="Cambria" pitchFamily="18" charset="0"/>
          </a:endParaRPr>
        </a:p>
      </dgm:t>
    </dgm:pt>
    <dgm:pt modelId="{19F5F7AF-0D95-4CE2-8B1C-5317CC9245F6}" type="parTrans" cxnId="{4164028C-3E7B-4C50-9092-49146B3C06D4}">
      <dgm:prSet/>
      <dgm:spPr/>
      <dgm:t>
        <a:bodyPr/>
        <a:lstStyle/>
        <a:p>
          <a:endParaRPr lang="ru-RU"/>
        </a:p>
      </dgm:t>
    </dgm:pt>
    <dgm:pt modelId="{3595DCE4-7FD1-48AE-91A7-9446F9D051CE}" type="sibTrans" cxnId="{4164028C-3E7B-4C50-9092-49146B3C06D4}">
      <dgm:prSet/>
      <dgm:spPr/>
      <dgm:t>
        <a:bodyPr/>
        <a:lstStyle/>
        <a:p>
          <a:endParaRPr lang="ru-RU"/>
        </a:p>
      </dgm:t>
    </dgm:pt>
    <dgm:pt modelId="{CBE9EA2C-F891-402E-A375-0DEAF09C9533}">
      <dgm:prSet phldrT="[Текст]"/>
      <dgm:spPr/>
      <dgm:t>
        <a:bodyPr lIns="720000"/>
        <a:lstStyle/>
        <a:p>
          <a:pPr algn="just"/>
          <a:r>
            <a:rPr lang="ru-RU" b="1" dirty="0" smtClean="0">
              <a:latin typeface="Cambria" pitchFamily="18" charset="0"/>
              <a:ea typeface="Cambria" pitchFamily="18" charset="0"/>
            </a:rPr>
            <a:t>по месту жительства участника экзамена; </a:t>
          </a:r>
          <a:endParaRPr lang="ru-RU" b="1" dirty="0">
            <a:latin typeface="Cambria" pitchFamily="18" charset="0"/>
            <a:ea typeface="Cambria" pitchFamily="18" charset="0"/>
          </a:endParaRPr>
        </a:p>
      </dgm:t>
    </dgm:pt>
    <dgm:pt modelId="{3085FD93-D133-4B51-BEF9-B034F517F47C}" type="parTrans" cxnId="{FD1BEE3B-118D-407B-A092-0971DE4388A6}">
      <dgm:prSet/>
      <dgm:spPr/>
      <dgm:t>
        <a:bodyPr/>
        <a:lstStyle/>
        <a:p>
          <a:endParaRPr lang="ru-RU"/>
        </a:p>
      </dgm:t>
    </dgm:pt>
    <dgm:pt modelId="{BA8D1722-2FAC-425E-BD28-4F40C215AB0D}" type="sibTrans" cxnId="{FD1BEE3B-118D-407B-A092-0971DE4388A6}">
      <dgm:prSet/>
      <dgm:spPr/>
      <dgm:t>
        <a:bodyPr/>
        <a:lstStyle/>
        <a:p>
          <a:endParaRPr lang="ru-RU"/>
        </a:p>
      </dgm:t>
    </dgm:pt>
    <dgm:pt modelId="{FE491520-3409-4E7F-8622-BB115CA56882}">
      <dgm:prSet phldrT="[Текст]"/>
      <dgm:spPr/>
      <dgm:t>
        <a:bodyPr lIns="720000"/>
        <a:lstStyle/>
        <a:p>
          <a:pPr algn="just"/>
          <a:r>
            <a:rPr lang="ru-RU" b="1" dirty="0" smtClean="0">
              <a:latin typeface="Cambria" pitchFamily="18" charset="0"/>
              <a:ea typeface="Cambria" pitchFamily="18" charset="0"/>
            </a:rPr>
            <a:t>по месту нахождения медицинской организации. </a:t>
          </a:r>
          <a:endParaRPr lang="ru-RU" b="1" dirty="0">
            <a:latin typeface="Cambria" pitchFamily="18" charset="0"/>
            <a:ea typeface="Cambria" pitchFamily="18" charset="0"/>
          </a:endParaRPr>
        </a:p>
      </dgm:t>
    </dgm:pt>
    <dgm:pt modelId="{26AB7DC2-3EF4-4C94-979A-64D4B07D5BBA}" type="parTrans" cxnId="{AC2DDA37-4894-4423-A9C8-7568FADF1FC8}">
      <dgm:prSet/>
      <dgm:spPr/>
      <dgm:t>
        <a:bodyPr/>
        <a:lstStyle/>
        <a:p>
          <a:endParaRPr lang="ru-RU"/>
        </a:p>
      </dgm:t>
    </dgm:pt>
    <dgm:pt modelId="{36279DBE-FDA3-4C71-91DF-1EDD7BDAA19B}" type="sibTrans" cxnId="{AC2DDA37-4894-4423-A9C8-7568FADF1FC8}">
      <dgm:prSet/>
      <dgm:spPr/>
      <dgm:t>
        <a:bodyPr/>
        <a:lstStyle/>
        <a:p>
          <a:endParaRPr lang="ru-RU"/>
        </a:p>
      </dgm:t>
    </dgm:pt>
    <dgm:pt modelId="{0DF6EC6C-E395-45FB-B7EE-F3BC4488C031}" type="pres">
      <dgm:prSet presAssocID="{CDD9E0F4-02A2-4AC7-8D63-38C50ACBFA5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5FA48E-DD76-4E97-B81B-9FF4D1ABB377}" type="pres">
      <dgm:prSet presAssocID="{CDD9E0F4-02A2-4AC7-8D63-38C50ACBFA5A}" presName="cycle" presStyleCnt="0"/>
      <dgm:spPr/>
      <dgm:t>
        <a:bodyPr/>
        <a:lstStyle/>
        <a:p>
          <a:endParaRPr lang="ru-RU"/>
        </a:p>
      </dgm:t>
    </dgm:pt>
    <dgm:pt modelId="{52264240-9083-4F66-9A01-9AC0477D520B}" type="pres">
      <dgm:prSet presAssocID="{CDD9E0F4-02A2-4AC7-8D63-38C50ACBFA5A}" presName="centerShape" presStyleCnt="0"/>
      <dgm:spPr/>
      <dgm:t>
        <a:bodyPr/>
        <a:lstStyle/>
        <a:p>
          <a:endParaRPr lang="ru-RU"/>
        </a:p>
      </dgm:t>
    </dgm:pt>
    <dgm:pt modelId="{3081991E-BB35-4A55-BCC2-7CBA9BFD6BE5}" type="pres">
      <dgm:prSet presAssocID="{CDD9E0F4-02A2-4AC7-8D63-38C50ACBFA5A}" presName="connSite" presStyleLbl="node1" presStyleIdx="0" presStyleCnt="3"/>
      <dgm:spPr/>
      <dgm:t>
        <a:bodyPr/>
        <a:lstStyle/>
        <a:p>
          <a:endParaRPr lang="ru-RU"/>
        </a:p>
      </dgm:t>
    </dgm:pt>
    <dgm:pt modelId="{4E11D665-DEF2-4DF2-A150-4832A048AF18}" type="pres">
      <dgm:prSet presAssocID="{CDD9E0F4-02A2-4AC7-8D63-38C50ACBFA5A}" presName="visible" presStyleLbl="node1" presStyleIdx="0" presStyleCnt="3" custScaleX="88862" custScaleY="86163" custLinFactNeighborX="-26246" custLinFactNeighborY="49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16B31B-538C-4EB2-80BE-75F421A65FF5}" type="pres">
      <dgm:prSet presAssocID="{FB4E506E-9B9C-4C95-AB41-7C8D540E42E6}" presName="Name25" presStyleLbl="parChTrans1D1" presStyleIdx="0" presStyleCnt="2"/>
      <dgm:spPr/>
      <dgm:t>
        <a:bodyPr/>
        <a:lstStyle/>
        <a:p>
          <a:endParaRPr lang="ru-RU"/>
        </a:p>
      </dgm:t>
    </dgm:pt>
    <dgm:pt modelId="{26A83E3B-D6F0-426C-ABA5-BEE7DD115785}" type="pres">
      <dgm:prSet presAssocID="{5FAA8E08-7D61-4DC6-ADEE-A92485E25180}" presName="node" presStyleCnt="0"/>
      <dgm:spPr/>
      <dgm:t>
        <a:bodyPr/>
        <a:lstStyle/>
        <a:p>
          <a:endParaRPr lang="ru-RU"/>
        </a:p>
      </dgm:t>
    </dgm:pt>
    <dgm:pt modelId="{7074169E-8CA9-40CA-9AED-C98007B53494}" type="pres">
      <dgm:prSet presAssocID="{5FAA8E08-7D61-4DC6-ADEE-A92485E25180}" presName="parentNode" presStyleLbl="node1" presStyleIdx="1" presStyleCnt="3" custScaleX="120061" custScaleY="119900" custLinFactNeighborX="-6367" custLinFactNeighborY="178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EC5F4-CFCE-4B74-8D66-A42D0A1D9643}" type="pres">
      <dgm:prSet presAssocID="{5FAA8E08-7D61-4DC6-ADEE-A92485E25180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D36DC-C347-4F34-A51C-440D21B4EE34}" type="pres">
      <dgm:prSet presAssocID="{D6CC0051-48CE-480E-BDB9-9FCF1984FD44}" presName="Name25" presStyleLbl="parChTrans1D1" presStyleIdx="1" presStyleCnt="2"/>
      <dgm:spPr/>
      <dgm:t>
        <a:bodyPr/>
        <a:lstStyle/>
        <a:p>
          <a:endParaRPr lang="ru-RU"/>
        </a:p>
      </dgm:t>
    </dgm:pt>
    <dgm:pt modelId="{815E2221-4D14-46DA-B8AF-A70B90E02E58}" type="pres">
      <dgm:prSet presAssocID="{20B4640C-8C65-4F17-B80E-9EA1467AD7A0}" presName="node" presStyleCnt="0"/>
      <dgm:spPr/>
      <dgm:t>
        <a:bodyPr/>
        <a:lstStyle/>
        <a:p>
          <a:endParaRPr lang="ru-RU"/>
        </a:p>
      </dgm:t>
    </dgm:pt>
    <dgm:pt modelId="{AC4C3240-EB84-4B6E-A66F-BC906FD64AC0}" type="pres">
      <dgm:prSet presAssocID="{20B4640C-8C65-4F17-B80E-9EA1467AD7A0}" presName="parentNode" presStyleLbl="node1" presStyleIdx="2" presStyleCnt="3" custScaleX="122977" custScaleY="124988" custLinFactNeighborX="-2284" custLinFactNeighborY="-315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3F21B-B681-4688-8F83-66E7D55C46DE}" type="pres">
      <dgm:prSet presAssocID="{20B4640C-8C65-4F17-B80E-9EA1467AD7A0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E48A34-F788-485C-B464-3C81D9C41B27}" srcId="{CDD9E0F4-02A2-4AC7-8D63-38C50ACBFA5A}" destId="{20B4640C-8C65-4F17-B80E-9EA1467AD7A0}" srcOrd="1" destOrd="0" parTransId="{D6CC0051-48CE-480E-BDB9-9FCF1984FD44}" sibTransId="{0BF1944A-4167-4ACA-B71A-E93A5AB28F73}"/>
    <dgm:cxn modelId="{7A1C85BF-01CB-4FF6-8783-7F43B947F75D}" type="presOf" srcId="{E209A693-9EFD-431A-B073-E9436143074A}" destId="{4253F21B-B681-4688-8F83-66E7D55C46DE}" srcOrd="0" destOrd="2" presId="urn:microsoft.com/office/officeart/2005/8/layout/radial2"/>
    <dgm:cxn modelId="{FF57FAE0-2E36-47AD-A773-AABA1F194E53}" type="presOf" srcId="{B60C40B5-2EA4-4590-89BC-545D72609589}" destId="{4253F21B-B681-4688-8F83-66E7D55C46DE}" srcOrd="0" destOrd="1" presId="urn:microsoft.com/office/officeart/2005/8/layout/radial2"/>
    <dgm:cxn modelId="{D60BD681-72E2-444B-8101-B322FEEC7F0E}" type="presOf" srcId="{20B4640C-8C65-4F17-B80E-9EA1467AD7A0}" destId="{AC4C3240-EB84-4B6E-A66F-BC906FD64AC0}" srcOrd="0" destOrd="0" presId="urn:microsoft.com/office/officeart/2005/8/layout/radial2"/>
    <dgm:cxn modelId="{18F9439F-FCAC-4417-B96F-2B67834E524B}" type="presOf" srcId="{5FAA8E08-7D61-4DC6-ADEE-A92485E25180}" destId="{7074169E-8CA9-40CA-9AED-C98007B53494}" srcOrd="0" destOrd="0" presId="urn:microsoft.com/office/officeart/2005/8/layout/radial2"/>
    <dgm:cxn modelId="{EBCE9E34-7931-4A32-8579-D0A7920F2445}" srcId="{20B4640C-8C65-4F17-B80E-9EA1467AD7A0}" destId="{B60C40B5-2EA4-4590-89BC-545D72609589}" srcOrd="1" destOrd="0" parTransId="{D4C35DE7-CA6D-4A72-BE11-95737605A60D}" sibTransId="{B2D85B3C-475C-4A0D-9218-7DD9E38023D7}"/>
    <dgm:cxn modelId="{54847B91-834E-4B13-9883-DE7DC552231B}" type="presOf" srcId="{E073D954-E01D-4841-B095-A2E5F540F19B}" destId="{4253F21B-B681-4688-8F83-66E7D55C46DE}" srcOrd="0" destOrd="0" presId="urn:microsoft.com/office/officeart/2005/8/layout/radial2"/>
    <dgm:cxn modelId="{AC2DDA37-4894-4423-A9C8-7568FADF1FC8}" srcId="{5FAA8E08-7D61-4DC6-ADEE-A92485E25180}" destId="{FE491520-3409-4E7F-8622-BB115CA56882}" srcOrd="2" destOrd="0" parTransId="{26AB7DC2-3EF4-4C94-979A-64D4B07D5BBA}" sibTransId="{36279DBE-FDA3-4C71-91DF-1EDD7BDAA19B}"/>
    <dgm:cxn modelId="{4164028C-3E7B-4C50-9092-49146B3C06D4}" srcId="{20B4640C-8C65-4F17-B80E-9EA1467AD7A0}" destId="{E209A693-9EFD-431A-B073-E9436143074A}" srcOrd="2" destOrd="0" parTransId="{19F5F7AF-0D95-4CE2-8B1C-5317CC9245F6}" sibTransId="{3595DCE4-7FD1-48AE-91A7-9446F9D051CE}"/>
    <dgm:cxn modelId="{41A62E33-20AF-43AA-9509-3E3F178359AC}" type="presOf" srcId="{FB4E506E-9B9C-4C95-AB41-7C8D540E42E6}" destId="{CA16B31B-538C-4EB2-80BE-75F421A65FF5}" srcOrd="0" destOrd="0" presId="urn:microsoft.com/office/officeart/2005/8/layout/radial2"/>
    <dgm:cxn modelId="{CB9BF053-5EE6-43DF-B3A1-80C43CB6F357}" type="presOf" srcId="{D6CC0051-48CE-480E-BDB9-9FCF1984FD44}" destId="{608D36DC-C347-4F34-A51C-440D21B4EE34}" srcOrd="0" destOrd="0" presId="urn:microsoft.com/office/officeart/2005/8/layout/radial2"/>
    <dgm:cxn modelId="{8690835C-3115-480B-A625-7EF9FB1E5A13}" srcId="{CDD9E0F4-02A2-4AC7-8D63-38C50ACBFA5A}" destId="{5FAA8E08-7D61-4DC6-ADEE-A92485E25180}" srcOrd="0" destOrd="0" parTransId="{FB4E506E-9B9C-4C95-AB41-7C8D540E42E6}" sibTransId="{86E4958F-0148-4FEA-9B38-9E8C41118715}"/>
    <dgm:cxn modelId="{92070BC4-982F-46EC-B555-016282431F79}" type="presOf" srcId="{CBE9EA2C-F891-402E-A375-0DEAF09C9533}" destId="{0DEEC5F4-CFCE-4B74-8D66-A42D0A1D9643}" srcOrd="0" destOrd="1" presId="urn:microsoft.com/office/officeart/2005/8/layout/radial2"/>
    <dgm:cxn modelId="{8185DD94-B4D5-4F3A-BEDB-2906BEDD2912}" type="presOf" srcId="{0A4F3C24-EDDE-48FE-AA3F-F8C7A4EBF46F}" destId="{0DEEC5F4-CFCE-4B74-8D66-A42D0A1D9643}" srcOrd="0" destOrd="0" presId="urn:microsoft.com/office/officeart/2005/8/layout/radial2"/>
    <dgm:cxn modelId="{5FAE7441-5B44-4A6F-9C69-0DEE1A0A6601}" type="presOf" srcId="{CDD9E0F4-02A2-4AC7-8D63-38C50ACBFA5A}" destId="{0DF6EC6C-E395-45FB-B7EE-F3BC4488C031}" srcOrd="0" destOrd="0" presId="urn:microsoft.com/office/officeart/2005/8/layout/radial2"/>
    <dgm:cxn modelId="{BEE0FC55-ADC1-4DB7-9F81-B17AB1BEB6B8}" srcId="{20B4640C-8C65-4F17-B80E-9EA1467AD7A0}" destId="{E073D954-E01D-4841-B095-A2E5F540F19B}" srcOrd="0" destOrd="0" parTransId="{8E9A7B84-C903-4067-B6D8-BA8324E16EB6}" sibTransId="{005A145B-A3AC-4062-BCA4-45D63FE94A12}"/>
    <dgm:cxn modelId="{FD1BEE3B-118D-407B-A092-0971DE4388A6}" srcId="{5FAA8E08-7D61-4DC6-ADEE-A92485E25180}" destId="{CBE9EA2C-F891-402E-A375-0DEAF09C9533}" srcOrd="1" destOrd="0" parTransId="{3085FD93-D133-4B51-BEF9-B034F517F47C}" sibTransId="{BA8D1722-2FAC-425E-BD28-4F40C215AB0D}"/>
    <dgm:cxn modelId="{370193F8-D771-4A56-B21C-20D80055B97C}" srcId="{5FAA8E08-7D61-4DC6-ADEE-A92485E25180}" destId="{0A4F3C24-EDDE-48FE-AA3F-F8C7A4EBF46F}" srcOrd="0" destOrd="0" parTransId="{EC820D54-2256-48B9-9C48-22EF6AB66B26}" sibTransId="{06AC33C7-0582-4936-8290-92B446A80230}"/>
    <dgm:cxn modelId="{EEE9A93A-03E7-4A7D-8C93-03D70CC32177}" type="presOf" srcId="{FE491520-3409-4E7F-8622-BB115CA56882}" destId="{0DEEC5F4-CFCE-4B74-8D66-A42D0A1D9643}" srcOrd="0" destOrd="2" presId="urn:microsoft.com/office/officeart/2005/8/layout/radial2"/>
    <dgm:cxn modelId="{A7355605-C26A-4250-8677-97E501902B99}" type="presParOf" srcId="{0DF6EC6C-E395-45FB-B7EE-F3BC4488C031}" destId="{765FA48E-DD76-4E97-B81B-9FF4D1ABB377}" srcOrd="0" destOrd="0" presId="urn:microsoft.com/office/officeart/2005/8/layout/radial2"/>
    <dgm:cxn modelId="{72BC9898-8AAA-451D-8A4B-B042D8945B34}" type="presParOf" srcId="{765FA48E-DD76-4E97-B81B-9FF4D1ABB377}" destId="{52264240-9083-4F66-9A01-9AC0477D520B}" srcOrd="0" destOrd="0" presId="urn:microsoft.com/office/officeart/2005/8/layout/radial2"/>
    <dgm:cxn modelId="{F7A9896E-9595-4649-B41A-0C20378B665C}" type="presParOf" srcId="{52264240-9083-4F66-9A01-9AC0477D520B}" destId="{3081991E-BB35-4A55-BCC2-7CBA9BFD6BE5}" srcOrd="0" destOrd="0" presId="urn:microsoft.com/office/officeart/2005/8/layout/radial2"/>
    <dgm:cxn modelId="{54CA0D19-4418-4A2F-B2FA-EA2FB82B1C0F}" type="presParOf" srcId="{52264240-9083-4F66-9A01-9AC0477D520B}" destId="{4E11D665-DEF2-4DF2-A150-4832A048AF18}" srcOrd="1" destOrd="0" presId="urn:microsoft.com/office/officeart/2005/8/layout/radial2"/>
    <dgm:cxn modelId="{63AA2CCA-9C33-4EEE-992E-69EDD05CC694}" type="presParOf" srcId="{765FA48E-DD76-4E97-B81B-9FF4D1ABB377}" destId="{CA16B31B-538C-4EB2-80BE-75F421A65FF5}" srcOrd="1" destOrd="0" presId="urn:microsoft.com/office/officeart/2005/8/layout/radial2"/>
    <dgm:cxn modelId="{09AC4948-E0BC-4B30-87A5-2B3969F22FD4}" type="presParOf" srcId="{765FA48E-DD76-4E97-B81B-9FF4D1ABB377}" destId="{26A83E3B-D6F0-426C-ABA5-BEE7DD115785}" srcOrd="2" destOrd="0" presId="urn:microsoft.com/office/officeart/2005/8/layout/radial2"/>
    <dgm:cxn modelId="{8BA7B039-AD77-4A5D-ADB7-21615848FF0B}" type="presParOf" srcId="{26A83E3B-D6F0-426C-ABA5-BEE7DD115785}" destId="{7074169E-8CA9-40CA-9AED-C98007B53494}" srcOrd="0" destOrd="0" presId="urn:microsoft.com/office/officeart/2005/8/layout/radial2"/>
    <dgm:cxn modelId="{DA5A3031-1C62-4AB2-A2C2-F7333A3358F1}" type="presParOf" srcId="{26A83E3B-D6F0-426C-ABA5-BEE7DD115785}" destId="{0DEEC5F4-CFCE-4B74-8D66-A42D0A1D9643}" srcOrd="1" destOrd="0" presId="urn:microsoft.com/office/officeart/2005/8/layout/radial2"/>
    <dgm:cxn modelId="{313D4BFF-CAA0-4D14-8184-B2639B39BDD0}" type="presParOf" srcId="{765FA48E-DD76-4E97-B81B-9FF4D1ABB377}" destId="{608D36DC-C347-4F34-A51C-440D21B4EE34}" srcOrd="3" destOrd="0" presId="urn:microsoft.com/office/officeart/2005/8/layout/radial2"/>
    <dgm:cxn modelId="{BFC4055A-7E65-4AA3-B6C1-8AB5AD33EFE1}" type="presParOf" srcId="{765FA48E-DD76-4E97-B81B-9FF4D1ABB377}" destId="{815E2221-4D14-46DA-B8AF-A70B90E02E58}" srcOrd="4" destOrd="0" presId="urn:microsoft.com/office/officeart/2005/8/layout/radial2"/>
    <dgm:cxn modelId="{A121842B-2C2D-43DA-A667-48F9D837B09E}" type="presParOf" srcId="{815E2221-4D14-46DA-B8AF-A70B90E02E58}" destId="{AC4C3240-EB84-4B6E-A66F-BC906FD64AC0}" srcOrd="0" destOrd="0" presId="urn:microsoft.com/office/officeart/2005/8/layout/radial2"/>
    <dgm:cxn modelId="{28E5136F-4DD5-4A71-A0B4-7FB53F51E367}" type="presParOf" srcId="{815E2221-4D14-46DA-B8AF-A70B90E02E58}" destId="{4253F21B-B681-4688-8F83-66E7D55C46D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18322B-79FC-4040-8488-CF557872BB1E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883AF5-B4B0-4BC9-A391-27055040DE7D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февраля 2020 года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66227-B609-4A10-A40E-C6207975C647}" type="parTrans" cxnId="{3669E14F-1BF1-4382-9A44-75040A95191A}">
      <dgm:prSet/>
      <dgm:spPr/>
      <dgm:t>
        <a:bodyPr/>
        <a:lstStyle/>
        <a:p>
          <a:endParaRPr lang="ru-RU"/>
        </a:p>
      </dgm:t>
    </dgm:pt>
    <dgm:pt modelId="{EAFEF268-2B72-4BE4-9E0B-E4575558D362}" type="sibTrans" cxnId="{3669E14F-1BF1-4382-9A44-75040A95191A}">
      <dgm:prSet/>
      <dgm:spPr/>
      <dgm:t>
        <a:bodyPr/>
        <a:lstStyle/>
        <a:p>
          <a:endParaRPr lang="ru-RU"/>
        </a:p>
      </dgm:t>
    </dgm:pt>
    <dgm:pt modelId="{B8A1D07D-CA6B-47D0-85D0-C093FC34AAAA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марта 2020 года</a:t>
          </a:r>
          <a:endParaRPr lang="ru-RU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584F5F-7AC7-4FD1-A76A-7DDE5672E354}" type="parTrans" cxnId="{BF8A0C92-3FD3-47A0-BE64-A9B08A8F8D19}">
      <dgm:prSet/>
      <dgm:spPr/>
      <dgm:t>
        <a:bodyPr/>
        <a:lstStyle/>
        <a:p>
          <a:endParaRPr lang="ru-RU"/>
        </a:p>
      </dgm:t>
    </dgm:pt>
    <dgm:pt modelId="{CBB0FE13-2341-4751-86DE-D88573783E5D}" type="sibTrans" cxnId="{BF8A0C92-3FD3-47A0-BE64-A9B08A8F8D19}">
      <dgm:prSet/>
      <dgm:spPr/>
      <dgm:t>
        <a:bodyPr/>
        <a:lstStyle/>
        <a:p>
          <a:endParaRPr lang="ru-RU"/>
        </a:p>
      </dgm:t>
    </dgm:pt>
    <dgm:pt modelId="{D8954A36-CED0-42B2-B4F7-1FD95039CA59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мая </a:t>
          </a:r>
        </a:p>
        <a:p>
          <a:r>
            <a: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года</a:t>
          </a:r>
          <a:endParaRPr lang="ru-RU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D1858-A89E-4EFA-B8BF-73562EFBD408}" type="parTrans" cxnId="{6B1AF751-D4EA-4739-82FD-5A18DEF528A2}">
      <dgm:prSet/>
      <dgm:spPr/>
      <dgm:t>
        <a:bodyPr/>
        <a:lstStyle/>
        <a:p>
          <a:endParaRPr lang="ru-RU"/>
        </a:p>
      </dgm:t>
    </dgm:pt>
    <dgm:pt modelId="{65201C98-64CA-4557-9605-BAB925A3F502}" type="sibTrans" cxnId="{6B1AF751-D4EA-4739-82FD-5A18DEF528A2}">
      <dgm:prSet/>
      <dgm:spPr/>
      <dgm:t>
        <a:bodyPr/>
        <a:lstStyle/>
        <a:p>
          <a:endParaRPr lang="ru-RU"/>
        </a:p>
      </dgm:t>
    </dgm:pt>
    <dgm:pt modelId="{4B92BD66-5E70-4F3B-8E88-DD2CBB2E712F}" type="pres">
      <dgm:prSet presAssocID="{7A18322B-79FC-4040-8488-CF557872BB1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78E8338-1725-4738-AF30-38BB30F7B392}" type="pres">
      <dgm:prSet presAssocID="{6D883AF5-B4B0-4BC9-A391-27055040DE7D}" presName="Accent1" presStyleCnt="0"/>
      <dgm:spPr/>
    </dgm:pt>
    <dgm:pt modelId="{96ABE26E-9439-4A24-AE9D-B25E1810CF7A}" type="pres">
      <dgm:prSet presAssocID="{6D883AF5-B4B0-4BC9-A391-27055040DE7D}" presName="Accent" presStyleLbl="node1" presStyleIdx="0" presStyleCnt="3"/>
      <dgm:spPr/>
    </dgm:pt>
    <dgm:pt modelId="{2D7B44BE-6486-43C3-A2F7-CB718805CEAE}" type="pres">
      <dgm:prSet presAssocID="{6D883AF5-B4B0-4BC9-A391-27055040DE7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ED86A-E2E1-4C52-8646-903BD96CE831}" type="pres">
      <dgm:prSet presAssocID="{B8A1D07D-CA6B-47D0-85D0-C093FC34AAAA}" presName="Accent2" presStyleCnt="0"/>
      <dgm:spPr/>
    </dgm:pt>
    <dgm:pt modelId="{5052308D-FF82-4B2E-8204-47E435BC9860}" type="pres">
      <dgm:prSet presAssocID="{B8A1D07D-CA6B-47D0-85D0-C093FC34AAAA}" presName="Accent" presStyleLbl="node1" presStyleIdx="1" presStyleCnt="3"/>
      <dgm:spPr/>
    </dgm:pt>
    <dgm:pt modelId="{5AA83D68-555A-4023-8534-B4E53FCC69A5}" type="pres">
      <dgm:prSet presAssocID="{B8A1D07D-CA6B-47D0-85D0-C093FC34AAA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7D35E-0BB7-4D14-A577-EC4F6DEF4CC5}" type="pres">
      <dgm:prSet presAssocID="{D8954A36-CED0-42B2-B4F7-1FD95039CA59}" presName="Accent3" presStyleCnt="0"/>
      <dgm:spPr/>
    </dgm:pt>
    <dgm:pt modelId="{7DB6BB91-F8C3-4104-8986-CA4D2EE3CEBB}" type="pres">
      <dgm:prSet presAssocID="{D8954A36-CED0-42B2-B4F7-1FD95039CA59}" presName="Accent" presStyleLbl="node1" presStyleIdx="2" presStyleCnt="3"/>
      <dgm:spPr/>
    </dgm:pt>
    <dgm:pt modelId="{42B9B90A-7BC0-4E1B-8734-7388D63EC1F0}" type="pres">
      <dgm:prSet presAssocID="{D8954A36-CED0-42B2-B4F7-1FD95039CA5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AACBC-4004-4720-A17B-61FFC167D1A5}" type="presOf" srcId="{7A18322B-79FC-4040-8488-CF557872BB1E}" destId="{4B92BD66-5E70-4F3B-8E88-DD2CBB2E712F}" srcOrd="0" destOrd="0" presId="urn:microsoft.com/office/officeart/2009/layout/CircleArrowProcess"/>
    <dgm:cxn modelId="{6B1AF751-D4EA-4739-82FD-5A18DEF528A2}" srcId="{7A18322B-79FC-4040-8488-CF557872BB1E}" destId="{D8954A36-CED0-42B2-B4F7-1FD95039CA59}" srcOrd="2" destOrd="0" parTransId="{385D1858-A89E-4EFA-B8BF-73562EFBD408}" sibTransId="{65201C98-64CA-4557-9605-BAB925A3F502}"/>
    <dgm:cxn modelId="{6BD74F3D-7D95-4ED4-8CA9-42DFD515BB7E}" type="presOf" srcId="{6D883AF5-B4B0-4BC9-A391-27055040DE7D}" destId="{2D7B44BE-6486-43C3-A2F7-CB718805CEAE}" srcOrd="0" destOrd="0" presId="urn:microsoft.com/office/officeart/2009/layout/CircleArrowProcess"/>
    <dgm:cxn modelId="{BF8A0C92-3FD3-47A0-BE64-A9B08A8F8D19}" srcId="{7A18322B-79FC-4040-8488-CF557872BB1E}" destId="{B8A1D07D-CA6B-47D0-85D0-C093FC34AAAA}" srcOrd="1" destOrd="0" parTransId="{35584F5F-7AC7-4FD1-A76A-7DDE5672E354}" sibTransId="{CBB0FE13-2341-4751-86DE-D88573783E5D}"/>
    <dgm:cxn modelId="{3669E14F-1BF1-4382-9A44-75040A95191A}" srcId="{7A18322B-79FC-4040-8488-CF557872BB1E}" destId="{6D883AF5-B4B0-4BC9-A391-27055040DE7D}" srcOrd="0" destOrd="0" parTransId="{46366227-B609-4A10-A40E-C6207975C647}" sibTransId="{EAFEF268-2B72-4BE4-9E0B-E4575558D362}"/>
    <dgm:cxn modelId="{DEC34668-D134-4FB0-A954-FC3435920861}" type="presOf" srcId="{B8A1D07D-CA6B-47D0-85D0-C093FC34AAAA}" destId="{5AA83D68-555A-4023-8534-B4E53FCC69A5}" srcOrd="0" destOrd="0" presId="urn:microsoft.com/office/officeart/2009/layout/CircleArrowProcess"/>
    <dgm:cxn modelId="{67D45B6F-7D66-4AF5-87D0-78891C47599A}" type="presOf" srcId="{D8954A36-CED0-42B2-B4F7-1FD95039CA59}" destId="{42B9B90A-7BC0-4E1B-8734-7388D63EC1F0}" srcOrd="0" destOrd="0" presId="urn:microsoft.com/office/officeart/2009/layout/CircleArrowProcess"/>
    <dgm:cxn modelId="{2552A986-14CC-4BD3-AF24-1A12E41EBE37}" type="presParOf" srcId="{4B92BD66-5E70-4F3B-8E88-DD2CBB2E712F}" destId="{E78E8338-1725-4738-AF30-38BB30F7B392}" srcOrd="0" destOrd="0" presId="urn:microsoft.com/office/officeart/2009/layout/CircleArrowProcess"/>
    <dgm:cxn modelId="{CAE47D1D-338D-4DFC-BF41-ED0FFA8DA973}" type="presParOf" srcId="{E78E8338-1725-4738-AF30-38BB30F7B392}" destId="{96ABE26E-9439-4A24-AE9D-B25E1810CF7A}" srcOrd="0" destOrd="0" presId="urn:microsoft.com/office/officeart/2009/layout/CircleArrowProcess"/>
    <dgm:cxn modelId="{9F79C384-4A87-4FED-862B-D381DA9DC4A1}" type="presParOf" srcId="{4B92BD66-5E70-4F3B-8E88-DD2CBB2E712F}" destId="{2D7B44BE-6486-43C3-A2F7-CB718805CEAE}" srcOrd="1" destOrd="0" presId="urn:microsoft.com/office/officeart/2009/layout/CircleArrowProcess"/>
    <dgm:cxn modelId="{3961BE53-37BE-4848-A24F-D105847F6F48}" type="presParOf" srcId="{4B92BD66-5E70-4F3B-8E88-DD2CBB2E712F}" destId="{A75ED86A-E2E1-4C52-8646-903BD96CE831}" srcOrd="2" destOrd="0" presId="urn:microsoft.com/office/officeart/2009/layout/CircleArrowProcess"/>
    <dgm:cxn modelId="{0B4C8BA3-6479-4321-B56E-908CE9977EB6}" type="presParOf" srcId="{A75ED86A-E2E1-4C52-8646-903BD96CE831}" destId="{5052308D-FF82-4B2E-8204-47E435BC9860}" srcOrd="0" destOrd="0" presId="urn:microsoft.com/office/officeart/2009/layout/CircleArrowProcess"/>
    <dgm:cxn modelId="{5C635D2A-14CE-4512-B9C6-EFFFD2DCF66F}" type="presParOf" srcId="{4B92BD66-5E70-4F3B-8E88-DD2CBB2E712F}" destId="{5AA83D68-555A-4023-8534-B4E53FCC69A5}" srcOrd="3" destOrd="0" presId="urn:microsoft.com/office/officeart/2009/layout/CircleArrowProcess"/>
    <dgm:cxn modelId="{60F57F1B-6D5F-4735-B99C-F08FB3B9F827}" type="presParOf" srcId="{4B92BD66-5E70-4F3B-8E88-DD2CBB2E712F}" destId="{6337D35E-0BB7-4D14-A577-EC4F6DEF4CC5}" srcOrd="4" destOrd="0" presId="urn:microsoft.com/office/officeart/2009/layout/CircleArrowProcess"/>
    <dgm:cxn modelId="{E74ECA2D-DFDC-4A78-BF32-B55CAF20A26B}" type="presParOf" srcId="{6337D35E-0BB7-4D14-A577-EC4F6DEF4CC5}" destId="{7DB6BB91-F8C3-4104-8986-CA4D2EE3CEBB}" srcOrd="0" destOrd="0" presId="urn:microsoft.com/office/officeart/2009/layout/CircleArrowProcess"/>
    <dgm:cxn modelId="{8686C9CE-E34D-494D-ABC9-4B5783918C02}" type="presParOf" srcId="{4B92BD66-5E70-4F3B-8E88-DD2CBB2E712F}" destId="{42B9B90A-7BC0-4E1B-8734-7388D63EC1F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D36DC-C347-4F34-A51C-440D21B4EE34}">
      <dsp:nvSpPr>
        <dsp:cNvPr id="0" name=""/>
        <dsp:cNvSpPr/>
      </dsp:nvSpPr>
      <dsp:spPr>
        <a:xfrm rot="1188776">
          <a:off x="2512728" y="3006607"/>
          <a:ext cx="527791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527791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6B31B-538C-4EB2-80BE-75F421A65FF5}">
      <dsp:nvSpPr>
        <dsp:cNvPr id="0" name=""/>
        <dsp:cNvSpPr/>
      </dsp:nvSpPr>
      <dsp:spPr>
        <a:xfrm rot="20124758">
          <a:off x="2494597" y="1833807"/>
          <a:ext cx="744483" cy="68115"/>
        </a:xfrm>
        <a:custGeom>
          <a:avLst/>
          <a:gdLst/>
          <a:ahLst/>
          <a:cxnLst/>
          <a:rect l="0" t="0" r="0" b="0"/>
          <a:pathLst>
            <a:path>
              <a:moveTo>
                <a:pt x="0" y="34057"/>
              </a:moveTo>
              <a:lnTo>
                <a:pt x="744483" y="34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1D665-DEF2-4DF2-A150-4832A048AF18}">
      <dsp:nvSpPr>
        <dsp:cNvPr id="0" name=""/>
        <dsp:cNvSpPr/>
      </dsp:nvSpPr>
      <dsp:spPr>
        <a:xfrm>
          <a:off x="-48078" y="1305697"/>
          <a:ext cx="2882333" cy="279478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74169E-8CA9-40CA-9AED-C98007B53494}">
      <dsp:nvSpPr>
        <dsp:cNvPr id="0" name=""/>
        <dsp:cNvSpPr/>
      </dsp:nvSpPr>
      <dsp:spPr>
        <a:xfrm>
          <a:off x="3106263" y="170978"/>
          <a:ext cx="2180061" cy="21771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latin typeface="Cambria" pitchFamily="18" charset="0"/>
              <a:ea typeface="Cambria" pitchFamily="18" charset="0"/>
            </a:rPr>
            <a:t>Основание организации</a:t>
          </a:r>
          <a:r>
            <a:rPr lang="ru-RU" sz="1400" b="1" kern="1200" dirty="0" smtClean="0">
              <a:latin typeface="Cambria" pitchFamily="18" charset="0"/>
              <a:ea typeface="Cambria" pitchFamily="18" charset="0"/>
            </a:rPr>
            <a:t>: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Cambria" pitchFamily="18" charset="0"/>
              <a:ea typeface="Cambria" pitchFamily="18" charset="0"/>
            </a:rPr>
            <a:t>1)</a:t>
          </a:r>
          <a:r>
            <a:rPr lang="ru-RU" sz="1400" b="1" kern="1200" dirty="0" smtClean="0">
              <a:latin typeface="Cambria" pitchFamily="18" charset="0"/>
              <a:ea typeface="Cambria" pitchFamily="18" charset="0"/>
            </a:rPr>
            <a:t> </a:t>
          </a:r>
          <a:r>
            <a:rPr lang="ru-RU" sz="1400" kern="1200" dirty="0" smtClean="0">
              <a:latin typeface="Cambria" pitchFamily="18" charset="0"/>
              <a:ea typeface="Cambria" pitchFamily="18" charset="0"/>
            </a:rPr>
            <a:t>заключение медицинской организации;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itchFamily="18" charset="0"/>
              <a:ea typeface="Cambria" pitchFamily="18" charset="0"/>
            </a:rPr>
            <a:t>2) рекомендации ПМПК.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>
        <a:off x="3425526" y="489812"/>
        <a:ext cx="1541535" cy="1539470"/>
      </dsp:txXfrm>
    </dsp:sp>
    <dsp:sp modelId="{0DEEC5F4-CFCE-4B74-8D66-A42D0A1D9643}">
      <dsp:nvSpPr>
        <dsp:cNvPr id="0" name=""/>
        <dsp:cNvSpPr/>
      </dsp:nvSpPr>
      <dsp:spPr>
        <a:xfrm>
          <a:off x="5012571" y="170978"/>
          <a:ext cx="3270092" cy="2177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0" tIns="0" rIns="0" bIns="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Cambria" pitchFamily="18" charset="0"/>
              <a:ea typeface="Cambria" pitchFamily="18" charset="0"/>
            </a:rPr>
            <a:t>ППЭ организуется:</a:t>
          </a:r>
          <a:endParaRPr lang="ru-RU" sz="1400" b="1" kern="1200" dirty="0">
            <a:latin typeface="Cambria" pitchFamily="18" charset="0"/>
            <a:ea typeface="Cambria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Cambria" pitchFamily="18" charset="0"/>
              <a:ea typeface="Cambria" pitchFamily="18" charset="0"/>
            </a:rPr>
            <a:t>по месту жительства участника экзамена; </a:t>
          </a:r>
          <a:endParaRPr lang="ru-RU" sz="1400" b="1" kern="1200" dirty="0">
            <a:latin typeface="Cambria" pitchFamily="18" charset="0"/>
            <a:ea typeface="Cambria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Cambria" pitchFamily="18" charset="0"/>
              <a:ea typeface="Cambria" pitchFamily="18" charset="0"/>
            </a:rPr>
            <a:t>по месту нахождения медицинской организации. </a:t>
          </a:r>
          <a:endParaRPr lang="ru-RU" sz="1400" b="1" kern="1200" dirty="0">
            <a:latin typeface="Cambria" pitchFamily="18" charset="0"/>
            <a:ea typeface="Cambria" pitchFamily="18" charset="0"/>
          </a:endParaRPr>
        </a:p>
      </dsp:txBody>
      <dsp:txXfrm>
        <a:off x="5012571" y="170978"/>
        <a:ext cx="3270092" cy="2177138"/>
      </dsp:txXfrm>
    </dsp:sp>
    <dsp:sp modelId="{AC4C3240-EB84-4B6E-A66F-BC906FD64AC0}">
      <dsp:nvSpPr>
        <dsp:cNvPr id="0" name=""/>
        <dsp:cNvSpPr/>
      </dsp:nvSpPr>
      <dsp:spPr>
        <a:xfrm>
          <a:off x="2956130" y="2320233"/>
          <a:ext cx="2393333" cy="24324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mbria" pitchFamily="18" charset="0"/>
              <a:ea typeface="Cambria" pitchFamily="18" charset="0"/>
            </a:rPr>
            <a:t>В таком ППЭ должны присутствовать: руководитель ППЭ, организаторы, член ГЭК. 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>
        <a:off x="3306626" y="2676460"/>
        <a:ext cx="1692341" cy="1720016"/>
      </dsp:txXfrm>
    </dsp:sp>
    <dsp:sp modelId="{4253F21B-B681-4688-8F83-66E7D55C46DE}">
      <dsp:nvSpPr>
        <dsp:cNvPr id="0" name=""/>
        <dsp:cNvSpPr/>
      </dsp:nvSpPr>
      <dsp:spPr>
        <a:xfrm>
          <a:off x="4985118" y="2320233"/>
          <a:ext cx="3590000" cy="2432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0" tIns="0" rIns="0" bIns="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mbria" pitchFamily="18" charset="0"/>
              <a:ea typeface="Cambria" pitchFamily="18" charset="0"/>
            </a:rPr>
            <a:t>В целях оптимизации условий проведения ГИА </a:t>
          </a:r>
          <a:r>
            <a:rPr lang="ru-RU" sz="1400" b="1" kern="1200" dirty="0" smtClean="0">
              <a:latin typeface="Cambria" pitchFamily="18" charset="0"/>
              <a:ea typeface="Cambria" pitchFamily="18" charset="0"/>
            </a:rPr>
            <a:t>допускается совмещение отдельных полномочий и обязанностей работниками ППЭ:</a:t>
          </a:r>
          <a:endParaRPr lang="ru-RU" sz="1400" b="1" kern="1200" dirty="0">
            <a:latin typeface="Cambria" pitchFamily="18" charset="0"/>
            <a:ea typeface="Cambria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mbria" pitchFamily="18" charset="0"/>
              <a:ea typeface="Cambria" pitchFamily="18" charset="0"/>
            </a:rPr>
            <a:t>член ГЭК = руководитель ППЭ, 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mbria" pitchFamily="18" charset="0"/>
              <a:ea typeface="Cambria" pitchFamily="18" charset="0"/>
            </a:rPr>
            <a:t>организатор = технический специалист, ассистент (при необходимости).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>
        <a:off x="4985118" y="2320233"/>
        <a:ext cx="3590000" cy="2432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BE26E-9439-4A24-AE9D-B25E1810CF7A}">
      <dsp:nvSpPr>
        <dsp:cNvPr id="0" name=""/>
        <dsp:cNvSpPr/>
      </dsp:nvSpPr>
      <dsp:spPr>
        <a:xfrm>
          <a:off x="1152156" y="665048"/>
          <a:ext cx="1993901" cy="199420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B44BE-6486-43C3-A2F7-CB718805CEAE}">
      <dsp:nvSpPr>
        <dsp:cNvPr id="0" name=""/>
        <dsp:cNvSpPr/>
      </dsp:nvSpPr>
      <dsp:spPr>
        <a:xfrm>
          <a:off x="1592874" y="1385016"/>
          <a:ext cx="1107972" cy="55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февраля 2020 года</a:t>
          </a:r>
          <a:endParaRPr lang="ru-RU" sz="16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2874" y="1385016"/>
        <a:ext cx="1107972" cy="553853"/>
      </dsp:txXfrm>
    </dsp:sp>
    <dsp:sp modelId="{5052308D-FF82-4B2E-8204-47E435BC9860}">
      <dsp:nvSpPr>
        <dsp:cNvPr id="0" name=""/>
        <dsp:cNvSpPr/>
      </dsp:nvSpPr>
      <dsp:spPr>
        <a:xfrm>
          <a:off x="598357" y="1810866"/>
          <a:ext cx="1993901" cy="199420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1628512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83D68-555A-4023-8534-B4E53FCC69A5}">
      <dsp:nvSpPr>
        <dsp:cNvPr id="0" name=""/>
        <dsp:cNvSpPr/>
      </dsp:nvSpPr>
      <dsp:spPr>
        <a:xfrm>
          <a:off x="1041322" y="2537463"/>
          <a:ext cx="1107972" cy="55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марта 2020 года</a:t>
          </a:r>
          <a:endParaRPr lang="ru-RU" sz="16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1322" y="2537463"/>
        <a:ext cx="1107972" cy="553853"/>
      </dsp:txXfrm>
    </dsp:sp>
    <dsp:sp modelId="{7DB6BB91-F8C3-4104-8986-CA4D2EE3CEBB}">
      <dsp:nvSpPr>
        <dsp:cNvPr id="0" name=""/>
        <dsp:cNvSpPr/>
      </dsp:nvSpPr>
      <dsp:spPr>
        <a:xfrm>
          <a:off x="1294070" y="3093802"/>
          <a:ext cx="1713070" cy="17137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9B90A-7BC0-4E1B-8734-7388D63EC1F0}">
      <dsp:nvSpPr>
        <dsp:cNvPr id="0" name=""/>
        <dsp:cNvSpPr/>
      </dsp:nvSpPr>
      <dsp:spPr>
        <a:xfrm>
          <a:off x="1595495" y="3691567"/>
          <a:ext cx="1107972" cy="55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мая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года</a:t>
          </a:r>
          <a:endParaRPr lang="ru-RU" sz="1600" b="1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5495" y="3691567"/>
        <a:ext cx="1107972" cy="553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7B4CC-3D58-48B1-BADD-1F3D06723580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11C9E-39ED-4FB2-8A8A-BCD880860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9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0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7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07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Фигура"/>
          <p:cNvSpPr/>
          <p:nvPr/>
        </p:nvSpPr>
        <p:spPr>
          <a:xfrm rot="10800000">
            <a:off x="131967" y="5908408"/>
            <a:ext cx="571109" cy="761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45851" fontAlgn="auto" hangingPunct="0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</a:defRPr>
            </a:pPr>
            <a:endParaRPr sz="3600" kern="0">
              <a:solidFill>
                <a:srgbClr val="FFFFFF"/>
              </a:solidFill>
            </a:endParaRPr>
          </a:p>
        </p:txBody>
      </p:sp>
      <p:grpSp>
        <p:nvGrpSpPr>
          <p:cNvPr id="838" name="Группа"/>
          <p:cNvGrpSpPr/>
          <p:nvPr/>
        </p:nvGrpSpPr>
        <p:grpSpPr>
          <a:xfrm>
            <a:off x="7837153" y="-24244"/>
            <a:ext cx="1123307" cy="1194044"/>
            <a:chOff x="0" y="0"/>
            <a:chExt cx="2995483" cy="2388086"/>
          </a:xfrm>
        </p:grpSpPr>
        <p:sp>
          <p:nvSpPr>
            <p:cNvPr id="836" name="Прямоугольник"/>
            <p:cNvSpPr/>
            <p:nvPr/>
          </p:nvSpPr>
          <p:spPr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510881" fontAlgn="auto" hangingPunct="0">
                <a:spcBef>
                  <a:spcPts val="294"/>
                </a:spcBef>
                <a:spcAft>
                  <a:spcPts val="0"/>
                </a:spcAft>
                <a:defRPr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3200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7" name="logo.png" descr="log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b="23440"/>
            <a:stretch>
              <a:fillRect/>
            </a:stretch>
          </p:blipFill>
          <p:spPr>
            <a:xfrm>
              <a:off x="-1" y="718551"/>
              <a:ext cx="2995485" cy="1669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64673" y="2090820"/>
            <a:ext cx="3449640" cy="229079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60982" indent="-269388">
              <a:defRPr sz="1800"/>
            </a:lvl2pPr>
            <a:lvl3pPr marL="634574" indent="-251388">
              <a:defRPr sz="1800"/>
            </a:lvl3pPr>
            <a:lvl4pPr marL="876413" indent="-301685">
              <a:defRPr sz="1800"/>
            </a:lvl4pPr>
            <a:lvl5pPr marL="1067952" indent="-301685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Текст 7"/>
          <p:cNvSpPr>
            <a:spLocks noGrp="1"/>
          </p:cNvSpPr>
          <p:nvPr>
            <p:ph type="body" sz="quarter" idx="13"/>
          </p:nvPr>
        </p:nvSpPr>
        <p:spPr>
          <a:xfrm>
            <a:off x="4564673" y="4586004"/>
            <a:ext cx="3449640" cy="1313931"/>
          </a:xfrm>
          <a:prstGeom prst="rect">
            <a:avLst/>
          </a:prstGeom>
        </p:spPr>
        <p:txBody>
          <a:bodyPr/>
          <a:lstStyle/>
          <a:p>
            <a:pPr>
              <a:defRPr sz="4200" b="1"/>
            </a:pPr>
            <a:endParaRPr/>
          </a:p>
        </p:txBody>
      </p:sp>
      <p:sp>
        <p:nvSpPr>
          <p:cNvPr id="841" name="Текст 7"/>
          <p:cNvSpPr>
            <a:spLocks noGrp="1"/>
          </p:cNvSpPr>
          <p:nvPr>
            <p:ph type="body" sz="quarter" idx="14"/>
          </p:nvPr>
        </p:nvSpPr>
        <p:spPr>
          <a:xfrm>
            <a:off x="293643" y="1065702"/>
            <a:ext cx="7545512" cy="569735"/>
          </a:xfrm>
          <a:prstGeom prst="rect">
            <a:avLst/>
          </a:prstGeom>
        </p:spPr>
        <p:txBody>
          <a:bodyPr/>
          <a:lstStyle/>
          <a:p>
            <a:pPr>
              <a:defRPr sz="3700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842" name="Title Text"/>
          <p:cNvSpPr txBox="1">
            <a:spLocks noGrp="1"/>
          </p:cNvSpPr>
          <p:nvPr>
            <p:ph type="title"/>
          </p:nvPr>
        </p:nvSpPr>
        <p:spPr>
          <a:xfrm>
            <a:off x="293643" y="339870"/>
            <a:ext cx="6207294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63305" y="6357998"/>
            <a:ext cx="175689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4393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132160" y="5908675"/>
            <a:ext cx="570905" cy="761207"/>
          </a:xfrm>
          <a:custGeom>
            <a:avLst/>
            <a:gdLst>
              <a:gd name="T0" fmla="*/ 761478 w 21600"/>
              <a:gd name="T1" fmla="*/ 761368 h 21600"/>
              <a:gd name="T2" fmla="*/ 761478 w 21600"/>
              <a:gd name="T3" fmla="*/ 761368 h 21600"/>
              <a:gd name="T4" fmla="*/ 761478 w 21600"/>
              <a:gd name="T5" fmla="*/ 761368 h 21600"/>
              <a:gd name="T6" fmla="*/ 761478 w 21600"/>
              <a:gd name="T7" fmla="*/ 761368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346710"/>
            <a:endParaRPr lang="ru-RU" sz="1300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7837289" y="-24607"/>
            <a:ext cx="1123355" cy="1194594"/>
            <a:chOff x="0" y="0"/>
            <a:chExt cx="2995483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0304" y="0"/>
              <a:ext cx="1814859" cy="2113704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9200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>
                <a:spcBef>
                  <a:spcPts val="294"/>
                </a:spcBef>
              </a:pPr>
              <a:endParaRPr lang="ru-RU" altLang="ru-RU" sz="12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441"/>
            <a:stretch>
              <a:fillRect/>
            </a:stretch>
          </p:blipFill>
          <p:spPr bwMode="auto">
            <a:xfrm>
              <a:off x="-1" y="718551"/>
              <a:ext cx="2995485" cy="166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8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64673" y="2090819"/>
            <a:ext cx="3449640" cy="3809115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 marL="462058" indent="-270034">
              <a:defRPr sz="1800" b="1"/>
            </a:lvl2pPr>
            <a:lvl3pPr marL="636080" indent="-252032">
              <a:defRPr sz="1800" b="1"/>
            </a:lvl3pPr>
            <a:lvl4pPr marL="878509" indent="-302437">
              <a:defRPr sz="1800" b="1"/>
            </a:lvl4pPr>
            <a:lvl5pPr marL="1070533" indent="-302437"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9" name="Текст 7"/>
          <p:cNvSpPr>
            <a:spLocks noGrp="1"/>
          </p:cNvSpPr>
          <p:nvPr>
            <p:ph type="body" sz="quarter" idx="13"/>
          </p:nvPr>
        </p:nvSpPr>
        <p:spPr>
          <a:xfrm>
            <a:off x="293643" y="1065574"/>
            <a:ext cx="7545512" cy="56973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0" name="Title Text"/>
          <p:cNvSpPr txBox="1">
            <a:spLocks noGrp="1"/>
          </p:cNvSpPr>
          <p:nvPr>
            <p:ph type="title"/>
          </p:nvPr>
        </p:nvSpPr>
        <p:spPr>
          <a:xfrm>
            <a:off x="293643" y="339869"/>
            <a:ext cx="6207294" cy="69512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24D8C15-6EB8-471D-A649-69AC7DA2D6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41530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9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7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1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7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2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2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2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F96B8-2157-4A92-A18A-C798BC3DB04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3B732-E1F5-41CB-B012-C0C7E4CDB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62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65F96B8-2157-4A92-A18A-C798BC3DB044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93B732-E1F5-41CB-B012-C0C7E4CDB1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cloud.mail.ru/public/4UNz/5833nuyv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ru/press_center/infomaterial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user/RosObrNadzor" TargetMode="External"/><Relationship Id="rId4" Type="http://schemas.openxmlformats.org/officeDocument/2006/relationships/hyperlink" Target="http://obrnadzor.gov.ru/ru/press_center/gallery/?id=27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edu.ru/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a.edu.ru/r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90269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подготовки к государственной итоговой аттестации в 2020 году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93662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476374" y="188913"/>
            <a:ext cx="73440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66CC"/>
                </a:solidFill>
                <a:latin typeface="Arial" charset="0"/>
              </a:rPr>
              <a:t>МИНИСТЕРСТВО ОБРАЗОВАНИЯ И НАУКИ РЕСПУБЛИКИ БУРЯТИЯ</a:t>
            </a:r>
          </a:p>
        </p:txBody>
      </p:sp>
    </p:spTree>
    <p:extLst>
      <p:ext uri="{BB962C8B-B14F-4D97-AF65-F5344CB8AC3E}">
        <p14:creationId xmlns:p14="http://schemas.microsoft.com/office/powerpoint/2010/main" val="9543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0208" y="1072006"/>
            <a:ext cx="8220576" cy="7848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0" tIns="0" rIns="0" bIns="0" numCol="1" spcCol="16002" rtlCol="0" anchor="ctr">
            <a:spAutoFit/>
          </a:bodyPr>
          <a:lstStyle/>
          <a:p>
            <a:pPr algn="ctr"/>
            <a:r>
              <a:rPr lang="ru-RU" sz="1700" b="1" dirty="0">
                <a:solidFill>
                  <a:srgbClr val="CC0000"/>
                </a:solidFill>
                <a:latin typeface="Cambria" pitchFamily="18" charset="0"/>
              </a:rPr>
              <a:t>Подача заявления на участие в ГИА-9 и ГИА-11:</a:t>
            </a:r>
            <a:endParaRPr lang="ru-RU" sz="1700" dirty="0">
              <a:solidFill>
                <a:srgbClr val="CC0000"/>
              </a:solidFill>
              <a:latin typeface="Cambria" pitchFamily="18" charset="0"/>
            </a:endParaRP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Cambria" pitchFamily="18" charset="0"/>
              </a:rPr>
              <a:t>дополнительно к заявлению предоставляются документы, подтверждающие ограничения по здоровью и (или) инвалидность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763688" y="1880887"/>
            <a:ext cx="658729" cy="265837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tx2">
                <a:lumMod val="75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16002" rtlCol="0" anchor="ctr">
            <a:spAutoFit/>
          </a:bodyPr>
          <a:lstStyle/>
          <a:p>
            <a:pPr algn="ctr" defTabSz="346710" hangingPunct="0"/>
            <a:endParaRPr lang="ru-RU" sz="130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524124" y="1896311"/>
            <a:ext cx="667753" cy="265837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tx2">
                <a:lumMod val="75000"/>
              </a:schemeClr>
            </a:solidFill>
            <a:prstDash val="solid"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16002" rtlCol="0" anchor="ctr">
            <a:spAutoFit/>
          </a:bodyPr>
          <a:lstStyle/>
          <a:p>
            <a:pPr algn="ctr" defTabSz="346710" hangingPunct="0"/>
            <a:endParaRPr lang="ru-RU" sz="130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9568" y="2347500"/>
            <a:ext cx="3627522" cy="3285438"/>
          </a:xfrm>
          <a:prstGeom prst="roundRect">
            <a:avLst>
              <a:gd name="adj" fmla="val 17121"/>
            </a:avLst>
          </a:prstGeom>
          <a:solidFill>
            <a:srgbClr val="FFFFFF"/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16002" rtlCol="0" anchor="ctr">
            <a:spAutoFit/>
          </a:bodyPr>
          <a:lstStyle/>
          <a:p>
            <a:pPr marL="192024" algn="ctr">
              <a:lnSpc>
                <a:spcPct val="115000"/>
              </a:lnSpc>
              <a:spcAft>
                <a:spcPts val="420"/>
              </a:spcAft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Лица с ОВЗ: </a:t>
            </a:r>
          </a:p>
          <a:p>
            <a:pPr marL="384048" indent="-192024" algn="just">
              <a:lnSpc>
                <a:spcPct val="115000"/>
              </a:lnSpc>
              <a:spcAft>
                <a:spcPts val="420"/>
              </a:spcAft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копия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рекомендаций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ПМПК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для организации проведения экзаменов в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условиях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учитывающих состояние их здоровья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в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том числе для создания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специальных условий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 проведения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экзаменов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0496" y="2347500"/>
            <a:ext cx="4321984" cy="4290536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tx2">
                <a:lumMod val="50000"/>
              </a:schemeClr>
            </a:solidFill>
            <a:prstDash val="solid"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16002" rtlCol="0" anchor="ctr">
            <a:spAutoFit/>
          </a:bodyPr>
          <a:lstStyle/>
          <a:p>
            <a:pPr marL="192024"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Дети-инвалиды, инвалиды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/>
                <a:cs typeface="Times New Roman"/>
              </a:rPr>
              <a:t>:</a:t>
            </a:r>
          </a:p>
          <a:p>
            <a:pPr marL="192024" algn="ctr"/>
            <a:endParaRPr lang="ru-RU" b="1" u="sng" dirty="0">
              <a:solidFill>
                <a:srgbClr val="002060"/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192024"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-  для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организации проведения экзаменов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в условиях, учитывающих состояние их здоровья,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-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оригинал или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заверенная копия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справки, подтверждающей инвалидность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;</a:t>
            </a:r>
          </a:p>
          <a:p>
            <a:pPr marL="192024" algn="just"/>
            <a:endParaRPr lang="ru-RU" dirty="0">
              <a:solidFill>
                <a:srgbClr val="002060"/>
              </a:solidFill>
              <a:latin typeface="Cambria" pitchFamily="18" charset="0"/>
              <a:ea typeface="Calibri"/>
              <a:cs typeface="Times New Roman"/>
            </a:endParaRPr>
          </a:p>
          <a:p>
            <a:pPr marL="192024" algn="just"/>
            <a:r>
              <a:rPr lang="ru-RU" dirty="0" smtClean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- для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создания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специальных условий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  <a:ea typeface="Calibri"/>
                <a:cs typeface="Times New Roman"/>
              </a:rPr>
              <a:t>проведения экзаменов – справка, подтверждающая инвалидность, и копия рекомендаций ПМПК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8008" y="-6771"/>
            <a:ext cx="8784976" cy="106613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детей с ОВЗ, детей – инвалидов , 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285610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3569" y="1124744"/>
            <a:ext cx="7433854" cy="6298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СПЕЦИАЛЬНЫЕ </a:t>
            </a:r>
            <a:r>
              <a:rPr lang="ru-RU" sz="20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условия, учитывающие состояние здоровья: 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о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рганизация </a:t>
            </a:r>
            <a:r>
              <a:rPr lang="ru-RU" sz="1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ППЭ на дому, в медицинской организации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902392312"/>
              </p:ext>
            </p:extLst>
          </p:nvPr>
        </p:nvGraphicFramePr>
        <p:xfrm>
          <a:off x="391494" y="1612815"/>
          <a:ext cx="8571490" cy="5212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8008" y="-6771"/>
            <a:ext cx="8784976" cy="106613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детей с ОВЗ, детей – инвалидов , 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3753225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3643" y="339870"/>
            <a:ext cx="7439655" cy="599469"/>
          </a:xfrm>
        </p:spPr>
        <p:txBody>
          <a:bodyPr/>
          <a:lstStyle/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СПЕЦИАЛЬНЫЕ условия, учитывающие состояние здоровья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45357"/>
              </p:ext>
            </p:extLst>
          </p:nvPr>
        </p:nvGraphicFramePr>
        <p:xfrm>
          <a:off x="331050" y="1062460"/>
          <a:ext cx="8628084" cy="126492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{5940675A-B579-460E-94D1-54222C63F5DA}</a:tableStyleId>
              </a:tblPr>
              <a:tblGrid>
                <a:gridCol w="8628084"/>
              </a:tblGrid>
              <a:tr h="1021080"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создание </a:t>
                      </a: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СПЕЦИАЛЬНЫХ условий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проведения экзамена:</a:t>
                      </a:r>
                    </a:p>
                    <a:p>
                      <a:pPr marL="514350" marR="0" lvl="0" indent="-51435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При предъявлении копии рекомендации ПМПК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- д</a:t>
                      </a: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ля участников экзаменов с ОВЗ;</a:t>
                      </a:r>
                    </a:p>
                    <a:p>
                      <a:pPr marL="514350" marR="0" lvl="0" indent="-51435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При предъявлении оригинала (копии) справки, подтверждающей инвалидность + копии рекомендаций ПМПК</a:t>
                      </a:r>
                      <a:r>
                        <a:rPr kumimoji="0" 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- д</a:t>
                      </a:r>
                      <a:r>
                        <a:rPr lang="ru-RU" sz="16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ля участников экзаменов - детей-инвалидов и инвалидов</a:t>
                      </a:r>
                    </a:p>
                  </a:txBody>
                  <a:tcPr marL="34290" marR="34290" marT="22860" marB="2286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7" name="Picture 5" descr="https://img11.postila.ru/data/d8/ec/fe/6d/d8ecfe6d52a56c5d98d4d1ddbd7a4d5c43004e5f734bc9187f9f7ab585b1618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36" y="3356992"/>
            <a:ext cx="189776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035333"/>
              </p:ext>
            </p:extLst>
          </p:nvPr>
        </p:nvGraphicFramePr>
        <p:xfrm>
          <a:off x="381090" y="2924944"/>
          <a:ext cx="2864647" cy="352044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{5940675A-B579-460E-94D1-54222C63F5DA}</a:tableStyleId>
              </a:tblPr>
              <a:tblGrid>
                <a:gridCol w="2864647"/>
              </a:tblGrid>
              <a:tr h="3441031"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 </a:t>
                      </a: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Ассистенты проходят соответствующую подготовку.</a:t>
                      </a: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</a:t>
                      </a:r>
                    </a:p>
                    <a:p>
                      <a:pPr algn="just"/>
                      <a:r>
                        <a:rPr lang="ru-RU" sz="15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Ассистентом может быть:</a:t>
                      </a:r>
                      <a:endParaRPr lang="ru-RU" sz="15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а) работник образовательной организации;</a:t>
                      </a:r>
                    </a:p>
                    <a:p>
                      <a:pPr algn="just"/>
                      <a:endParaRPr lang="ru-RU" sz="15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б) социальный работник; </a:t>
                      </a:r>
                    </a:p>
                    <a:p>
                      <a:pPr algn="just"/>
                      <a:endParaRPr lang="ru-RU" sz="15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в) в исключительных случаях - родитель (законный представитель) участника экзамена. </a:t>
                      </a:r>
                    </a:p>
                    <a:p>
                      <a:pPr algn="ctr"/>
                      <a:endParaRPr lang="ru-RU" sz="18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34290" marR="34290" marT="22860" marB="228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64903"/>
              </p:ext>
            </p:extLst>
          </p:nvPr>
        </p:nvGraphicFramePr>
        <p:xfrm>
          <a:off x="6012160" y="2996952"/>
          <a:ext cx="2887579" cy="343307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{5940675A-B579-460E-94D1-54222C63F5DA}</a:tableStyleId>
              </a:tblPr>
              <a:tblGrid>
                <a:gridCol w="2887579"/>
              </a:tblGrid>
              <a:tr h="3433072">
                <a:tc>
                  <a:txBody>
                    <a:bodyPr/>
                    <a:lstStyle/>
                    <a:p>
                      <a:pPr algn="l"/>
                      <a:r>
                        <a:rPr lang="ru-RU" sz="15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Ассистентом</a:t>
                      </a:r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5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НЕ может быть</a:t>
                      </a:r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:</a:t>
                      </a:r>
                    </a:p>
                    <a:p>
                      <a:pPr algn="just"/>
                      <a:endParaRPr lang="ru-RU" sz="15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а) учитель-предметник при проведении экзамена по данному учебному предмету; </a:t>
                      </a:r>
                    </a:p>
                    <a:p>
                      <a:pPr algn="just"/>
                      <a:endParaRPr lang="ru-RU" sz="15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б)педагогические работники, являющиеся учителями участников экзамена, сдающих экзамен в данном ППЭ </a:t>
                      </a:r>
                    </a:p>
                    <a:p>
                      <a:pPr algn="just"/>
                      <a:endParaRPr lang="ru-RU" sz="1500" b="0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typeface="Cambria" pitchFamily="18" charset="0"/>
                        <a:ea typeface="Cambria" pitchFamily="18" charset="0"/>
                        <a:cs typeface="+mn-cs"/>
                        <a:sym typeface="Arial"/>
                      </a:endParaRPr>
                    </a:p>
                    <a:p>
                      <a:pPr algn="just"/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(</a:t>
                      </a:r>
                      <a:r>
                        <a:rPr lang="ru-RU" sz="1500" b="0" i="0" u="sng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исключение:</a:t>
                      </a:r>
                      <a:r>
                        <a:rPr lang="ru-RU" sz="15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  <a:sym typeface="Arial"/>
                        </a:rPr>
                        <a:t> ППЭ в тюрьмах).</a:t>
                      </a:r>
                      <a:endParaRPr lang="ru-RU" sz="900" dirty="0">
                        <a:solidFill>
                          <a:srgbClr val="002060"/>
                        </a:solidFill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34290" marR="34290" marT="22860" marB="228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1050" y="2383033"/>
            <a:ext cx="3578010" cy="3046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336" tIns="21336" rIns="21336" bIns="21336" numCol="1" spcCol="16002" rtlCol="0" anchor="ctr">
            <a:spAutoFit/>
          </a:bodyPr>
          <a:lstStyle/>
          <a:p>
            <a:pPr defTabSz="346710" hangingPunct="0"/>
            <a:r>
              <a:rPr lang="ru-RU" sz="1700" b="1" dirty="0">
                <a:solidFill>
                  <a:srgbClr val="002060"/>
                </a:solidFill>
                <a:latin typeface="Cambria" panose="02040503050406030204" pitchFamily="18" charset="0"/>
                <a:sym typeface="Helvetica Neue Medium"/>
              </a:rPr>
              <a:t>1. Присутствие ассистентов: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4158" y="-6771"/>
            <a:ext cx="8784976" cy="106613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детей с ОВЗ, детей – инвалидов , 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3687177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066130"/>
          </a:xfrm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КЕГЭ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313" y="1928813"/>
            <a:ext cx="8472487" cy="4286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ru-RU" sz="2800" dirty="0" smtClean="0"/>
              <a:t>В Бурятии: ППЭ – 26, участников  - 200</a:t>
            </a:r>
            <a:endParaRPr lang="ru-RU" sz="2800" dirty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822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428875"/>
            <a:ext cx="8786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1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aleeva.EV\Pictures\foto_prikaz_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9512" y="274638"/>
            <a:ext cx="8784976" cy="1066130"/>
          </a:xfrm>
          <a:prstGeom prst="rect">
            <a:avLst/>
          </a:prstGeom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 о среднем общем  образовании с отличием </a:t>
            </a:r>
          </a:p>
          <a:p>
            <a:pPr>
              <a:defRPr/>
            </a:pPr>
            <a:r>
              <a:rPr lang="ru-RU" sz="2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медаль «За особые успехи в учении»</a:t>
            </a:r>
            <a:endParaRPr lang="ru-RU" sz="24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556792"/>
            <a:ext cx="4248472" cy="51845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успешное прохождение государственной итоговой  аттестации (без учета результатов, полученных при прохождении повторной государственной итоговой аттестации) и набравшим: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1400" b="1" dirty="0">
                <a:solidFill>
                  <a:srgbClr val="C00000"/>
                </a:solidFill>
              </a:rPr>
              <a:t>не менее 70 баллов на ЕГЭ</a:t>
            </a:r>
            <a:r>
              <a:rPr lang="ru-RU" sz="1400" dirty="0">
                <a:solidFill>
                  <a:srgbClr val="C00000"/>
                </a:solidFill>
              </a:rPr>
              <a:t> </a:t>
            </a:r>
            <a:r>
              <a:rPr lang="ru-RU" sz="1400" dirty="0">
                <a:solidFill>
                  <a:srgbClr val="002060"/>
                </a:solidFill>
              </a:rPr>
              <a:t>соответственно по русскому языку и математике профильного уровня или</a:t>
            </a:r>
            <a:r>
              <a:rPr lang="ru-RU" sz="1400" dirty="0">
                <a:solidFill>
                  <a:srgbClr val="C00000"/>
                </a:solidFill>
              </a:rPr>
              <a:t> </a:t>
            </a:r>
            <a:r>
              <a:rPr lang="ru-RU" sz="1400" b="1" dirty="0">
                <a:solidFill>
                  <a:srgbClr val="C00000"/>
                </a:solidFill>
              </a:rPr>
              <a:t>5 баллов</a:t>
            </a:r>
            <a:r>
              <a:rPr lang="ru-RU" sz="1400" dirty="0">
                <a:solidFill>
                  <a:srgbClr val="002060"/>
                </a:solidFill>
              </a:rPr>
              <a:t> на ЕГЭ по математике базового уровня;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в случае прохождения выпускником 11 (12) класса государственной итоговой аттестации в форме ГВЭ - </a:t>
            </a:r>
            <a:r>
              <a:rPr lang="ru-RU" sz="1400" b="1" dirty="0">
                <a:solidFill>
                  <a:srgbClr val="C00000"/>
                </a:solidFill>
              </a:rPr>
              <a:t>5 баллов</a:t>
            </a:r>
            <a:r>
              <a:rPr lang="ru-RU" sz="1400" dirty="0">
                <a:solidFill>
                  <a:srgbClr val="002060"/>
                </a:solidFill>
              </a:rPr>
              <a:t> по обязательным учебным предметам;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в случае выбора выпускником различных форм прохождения государственной итоговой аттестации (ЕГЭ и ГВЭ) - </a:t>
            </a:r>
            <a:r>
              <a:rPr lang="ru-RU" sz="1400" b="1" dirty="0">
                <a:solidFill>
                  <a:srgbClr val="C00000"/>
                </a:solidFill>
              </a:rPr>
              <a:t>5 баллов</a:t>
            </a:r>
            <a:r>
              <a:rPr lang="ru-RU" sz="1400" dirty="0">
                <a:solidFill>
                  <a:srgbClr val="C00000"/>
                </a:solidFill>
              </a:rPr>
              <a:t> </a:t>
            </a:r>
            <a:r>
              <a:rPr lang="ru-RU" sz="1400" dirty="0">
                <a:solidFill>
                  <a:srgbClr val="002060"/>
                </a:solidFill>
              </a:rPr>
              <a:t>по сдаваемому обязательному учебному предмету в форме ГВЭ и ЕГЭ по математике базового уровня, а также не менее 70 баллов по сдаваемому обязательному учебному предмету в форме ЕГЭ.</a:t>
            </a:r>
          </a:p>
        </p:txBody>
      </p:sp>
    </p:spTree>
    <p:extLst>
      <p:ext uri="{BB962C8B-B14F-4D97-AF65-F5344CB8AC3E}">
        <p14:creationId xmlns:p14="http://schemas.microsoft.com/office/powerpoint/2010/main" val="38156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066130"/>
          </a:xfrm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мероприятия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212"/>
            <a:ext cx="8229600" cy="2351939"/>
          </a:xfrm>
          <a:noFill/>
        </p:spPr>
      </p:pic>
    </p:spTree>
    <p:extLst>
      <p:ext uri="{BB962C8B-B14F-4D97-AF65-F5344CB8AC3E}">
        <p14:creationId xmlns:p14="http://schemas.microsoft.com/office/powerpoint/2010/main" val="1797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066130"/>
          </a:xfrm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Апробации 2020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8635"/>
            <a:ext cx="8229600" cy="3589092"/>
          </a:xfrm>
          <a:noFill/>
        </p:spPr>
      </p:pic>
    </p:spTree>
    <p:extLst>
      <p:ext uri="{BB962C8B-B14F-4D97-AF65-F5344CB8AC3E}">
        <p14:creationId xmlns:p14="http://schemas.microsoft.com/office/powerpoint/2010/main" val="41496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03868"/>
            <a:ext cx="8784976" cy="51682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расписания ЕГЭ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463315"/>
              </p:ext>
            </p:extLst>
          </p:nvPr>
        </p:nvGraphicFramePr>
        <p:xfrm>
          <a:off x="107504" y="620688"/>
          <a:ext cx="2947338" cy="615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512"/>
                <a:gridCol w="268209"/>
                <a:gridCol w="192661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Досрочный период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сроки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марта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литература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марта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марта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марта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 биология, физика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апреля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(устно)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апреля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информатика и ИКТ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апреля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химия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сроки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апреля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химия, история, информатика и ИКТ, иностранные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языки (устно)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апреля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 литература, физика, обществознание, русский язык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апреля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математика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3255"/>
              </p:ext>
            </p:extLst>
          </p:nvPr>
        </p:nvGraphicFramePr>
        <p:xfrm>
          <a:off x="3131840" y="637527"/>
          <a:ext cx="3312770" cy="62521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0080"/>
                <a:gridCol w="288032"/>
                <a:gridCol w="2304658"/>
              </a:tblGrid>
              <a:tr h="34094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период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94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сроки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мая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литература, информатика и ИКТ</a:t>
                      </a:r>
                    </a:p>
                  </a:txBody>
                  <a:tcPr/>
                </a:tc>
              </a:tr>
              <a:tr h="3487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мая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</a:tr>
              <a:tr h="274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июня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/>
                </a:tc>
              </a:tr>
              <a:tr h="2742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физика</a:t>
                      </a:r>
                    </a:p>
                  </a:txBody>
                  <a:tcPr/>
                </a:tc>
              </a:tr>
              <a:tr h="2838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, химия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40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 биология</a:t>
                      </a:r>
                    </a:p>
                  </a:txBody>
                  <a:tcPr/>
                </a:tc>
              </a:tr>
              <a:tr h="3150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(устно)</a:t>
                      </a:r>
                    </a:p>
                  </a:txBody>
                  <a:tcPr/>
                </a:tc>
              </a:tr>
              <a:tr h="3387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июня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(устно)</a:t>
                      </a:r>
                    </a:p>
                  </a:txBody>
                  <a:tcPr/>
                </a:tc>
              </a:tr>
              <a:tr h="28236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сроки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9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литература, информатика и ИКТ, иностранные языки (устно)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2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2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математика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2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обществознание, химия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42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история, физика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8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математика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1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 июня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резерв по всем учебным предметам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92529"/>
              </p:ext>
            </p:extLst>
          </p:nvPr>
        </p:nvGraphicFramePr>
        <p:xfrm>
          <a:off x="6502514" y="620688"/>
          <a:ext cx="2627782" cy="23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656"/>
                <a:gridCol w="272354"/>
                <a:gridCol w="1361772"/>
              </a:tblGrid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период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сроки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сентября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сентября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сроки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сентября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язык, математика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320480" cy="936104"/>
          </a:xfrm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итогового собеседования по русскому языку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aleeva.EV\Pictures\O_sobesedovanii_po_russkomu_yazyk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0"/>
            <a:ext cx="4680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8629568"/>
              </p:ext>
            </p:extLst>
          </p:nvPr>
        </p:nvGraphicFramePr>
        <p:xfrm>
          <a:off x="395536" y="1124744"/>
          <a:ext cx="37444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32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066130"/>
          </a:xfrm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 ГИА-9 на 2020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6414"/>
            <a:ext cx="8229600" cy="4233535"/>
          </a:xfrm>
          <a:noFill/>
        </p:spPr>
      </p:pic>
    </p:spTree>
    <p:extLst>
      <p:ext uri="{BB962C8B-B14F-4D97-AF65-F5344CB8AC3E}">
        <p14:creationId xmlns:p14="http://schemas.microsoft.com/office/powerpoint/2010/main" val="15091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985" y="260648"/>
            <a:ext cx="7894495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правовые документы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4" cy="4968552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Республики Бурятия от 10.10. 2019 № 1536 «О проведении итогового сочинения(изложения) в Республике Бурятия в 2019-2020 учебном году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проведения итогового сочинения (изложения);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Республики Бурятия от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10.10.2019 № 1537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сроках и местах регистрации для участия в написании итогового сочинения»;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Министерства образования и науки Республики Бурятия от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28.10. 2019 № 1638 «О проведении итогового сочинения ( изложения) 4 декабря 2019 года в Республике Бурятия»;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Республики Бурятия от 13.11.2019 № 1708 «О сроках,  местах и порядке информирования  о результатах итогового сочинения (изложения) в 2019-2020 учебном году»;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Республики Бурятия от 21.11.2019 № 1746 «Об утверждении плана- графика внесения сведений в РИС ГИА в 2019-2020 годах»;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Республики Бурятия от 21.11.2019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1747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сроках и местах подачи заявлений на сдачу ГИА, местах регистрации на сдачу ЕГЭ в 2020 году»;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8568952" cy="106613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правовые документы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3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066130"/>
          </a:xfrm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предмета «Химия»  с экспериментом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субъектов РФ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83" y="1600200"/>
            <a:ext cx="7513834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7677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066130"/>
          </a:xfrm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ОГЭ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1531"/>
            <a:ext cx="8229600" cy="3483300"/>
          </a:xfrm>
          <a:noFill/>
        </p:spPr>
      </p:pic>
    </p:spTree>
    <p:extLst>
      <p:ext uri="{BB962C8B-B14F-4D97-AF65-F5344CB8AC3E}">
        <p14:creationId xmlns:p14="http://schemas.microsoft.com/office/powerpoint/2010/main" val="22578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Английский язык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иностранный язык должен стать обязательным;</a:t>
            </a:r>
          </a:p>
          <a:p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разделить на базовый и профильный уровень; </a:t>
            </a:r>
          </a:p>
          <a:p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кзамен будет включать письменную и устную часть;</a:t>
            </a:r>
          </a:p>
          <a:p>
            <a:r>
              <a:rPr lang="ru-RU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будет выбрать из пяти языков.</a:t>
            </a:r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8712968" cy="106613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Иностранный язык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2597" y="1182762"/>
            <a:ext cx="4732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https://cloud.mail.ru/public/4UNz/5833nuyvQ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90658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lang="ru-RU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116632"/>
            <a:ext cx="8712968" cy="106613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о новых КИМ для ОГЭ-2020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24" y="2439858"/>
            <a:ext cx="4946464" cy="28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066130"/>
          </a:xfrm>
          <a:ln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эксплуатацию сервиса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ознакомления с результатами ГИА-9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412776"/>
            <a:ext cx="8715375" cy="5286375"/>
          </a:xfrm>
          <a:noFill/>
        </p:spPr>
      </p:pic>
    </p:spTree>
    <p:extLst>
      <p:ext uri="{BB962C8B-B14F-4D97-AF65-F5344CB8AC3E}">
        <p14:creationId xmlns:p14="http://schemas.microsoft.com/office/powerpoint/2010/main" val="10001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Хештег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 _ осознанно!</a:t>
            </a: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Maleeva.EV\Pictures\news_wftavmgshiyvamyvshgamtshyvamshzvpmtytshamwshvpmtwshivip154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67" y="2348880"/>
            <a:ext cx="443542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844824"/>
            <a:ext cx="3816424" cy="46085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Целевая аудитория: 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выпускники 9 и 11 классов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Форма: </a:t>
            </a:r>
            <a:r>
              <a:rPr lang="ru-RU" dirty="0" smtClean="0">
                <a:solidFill>
                  <a:srgbClr val="0000FF"/>
                </a:solidFill>
              </a:rPr>
              <a:t>посты в социальных сетях (</a:t>
            </a:r>
            <a:r>
              <a:rPr lang="ru-RU" dirty="0" err="1" smtClean="0">
                <a:solidFill>
                  <a:srgbClr val="0000FF"/>
                </a:solidFill>
              </a:rPr>
              <a:t>ВКонтакте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</a:rPr>
              <a:t>Instagram, Facebook)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Цель: </a:t>
            </a:r>
            <a:r>
              <a:rPr lang="ru-RU" dirty="0" smtClean="0">
                <a:solidFill>
                  <a:srgbClr val="0000FF"/>
                </a:solidFill>
              </a:rPr>
              <a:t>популяризация осознанного выбора экзаменов.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Название</a:t>
            </a:r>
            <a:r>
              <a:rPr lang="ru-RU" dirty="0" smtClean="0">
                <a:solidFill>
                  <a:srgbClr val="0000FF"/>
                </a:solidFill>
              </a:rPr>
              <a:t>: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Выбираю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осознанно!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Описание: </a:t>
            </a:r>
            <a:r>
              <a:rPr lang="ru-RU" dirty="0" smtClean="0">
                <a:solidFill>
                  <a:srgbClr val="0000FF"/>
                </a:solidFill>
              </a:rPr>
              <a:t>выпускники публикуют у себя на страницах в социальных сетях посты и видеоролики об осознанном выборе экзаменов.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Главная идея: </a:t>
            </a:r>
            <a:r>
              <a:rPr lang="ru-RU" dirty="0" smtClean="0">
                <a:solidFill>
                  <a:srgbClr val="0000FF"/>
                </a:solidFill>
              </a:rPr>
              <a:t>Выбор экзамена – это выбор будущей профессии, своего будущего.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40527"/>
            <a:ext cx="7992888" cy="552883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родителей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«Порядком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государственной итоговой аттестации по образовательным программам основного общего образования», «Порядком проведения государственной итоговой аттестации по образовательным программам среднего общего образования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разъяснительную работу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целях и технологии проведения ЕГЭ, ОГЭ, ГВЭ ( 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выпускниками, родителями  (законными представителями);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разъяснению важности выбора экзаменов по выбору в 9, 11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классах;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оперативного консультирования, информирования учащихся и их родителей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 по вопросам проведения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ГИА;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условий для участников с ОВЗ, детей – инвалидов, инвалидов;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порядком получения аттестата с отличием и медали «За особые успехи и в учении»;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проведения ГИА и оценочных процедур.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88640"/>
            <a:ext cx="8568952" cy="792088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leeva.EV\Pictures\YA_sdam_E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566706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035567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http://obrnadzor.gov.ru/ru/press_center/infomaterial</a:t>
            </a:r>
            <a:r>
              <a:rPr lang="en-US" dirty="0" smtClean="0">
                <a:hlinkClick r:id="rId3"/>
              </a:rPr>
              <a:t>/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479" y="393305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http://obrnadzor.gov.ru/ru/press_center/gallery/?id=278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187" y="1052736"/>
            <a:ext cx="3319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видеоролики опубликованы 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Youtube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-канале Рособрнадзора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 – на сайте ведомства 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разделе «Информационные материалы»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6" y="162922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гнутая вверх стрелка 4"/>
          <p:cNvSpPr/>
          <p:nvPr/>
        </p:nvSpPr>
        <p:spPr>
          <a:xfrm rot="2335830">
            <a:off x="2381229" y="443014"/>
            <a:ext cx="1645235" cy="9426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755532"/>
            <a:ext cx="2730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http://www.ege.edu.ru/ru/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285151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гнутая вверх стрелка 5"/>
          <p:cNvSpPr/>
          <p:nvPr/>
        </p:nvSpPr>
        <p:spPr>
          <a:xfrm rot="2335830">
            <a:off x="3508979" y="528334"/>
            <a:ext cx="1350061" cy="7607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544035"/>
            <a:ext cx="2217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http://gia.edu.ru/ru/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eeva.EV\Pictures\Kak_zaregistrirovatsya_na_E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" y="0"/>
            <a:ext cx="4865931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9200" y="31349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5132" y="2924944"/>
            <a:ext cx="34563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выборе экзаменов и их количестве,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подписанное родителями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(законными представителями), подается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 обучающимися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документов, удостоверяющего их личность (паспорт)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ЗАЯВЛЕНИЙ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ФЕВРАЛЯ 2020 ГОДА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00" y="1052736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октября 2020 года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ВУЗы публикуют перечень предметов вступительных экзаменов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Maleeva.EV\Pictures\Osobennosti_EGE_po_matemati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485"/>
            <a:ext cx="4842416" cy="678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44824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математика профильная или базовая не сдана, ребенку будет рекомендовано пересдавать математику базовую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РПМПК: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ППЭ на дому;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аудитории;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со специализированным ПО (для участников с нарушениями опорно- двигательного аппарата, для слепых и слабовидящих) и т.д</a:t>
            </a:r>
            <a:r>
              <a:rPr lang="ru-RU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4158" y="260648"/>
            <a:ext cx="8784976" cy="106613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детей с ОВЗ, детей – инвалидов , инвалидов</a:t>
            </a:r>
          </a:p>
        </p:txBody>
      </p:sp>
    </p:spTree>
    <p:extLst>
      <p:ext uri="{BB962C8B-B14F-4D97-AF65-F5344CB8AC3E}">
        <p14:creationId xmlns:p14="http://schemas.microsoft.com/office/powerpoint/2010/main" val="14650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1050</Template>
  <TotalTime>488</TotalTime>
  <Words>1196</Words>
  <Application>Microsoft Office PowerPoint</Application>
  <PresentationFormat>Экран (4:3)</PresentationFormat>
  <Paragraphs>217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Diseño predeterminado</vt:lpstr>
      <vt:lpstr>Актуальные вопросы подготовки к государственной итоговой аттестации в 2020 году</vt:lpstr>
      <vt:lpstr>Нормативно – правовые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СПЕЦИАЛЬНЫЕ условия, учитывающие состояние здоровья: организация ППЭ на дому, в медицинской организации </vt:lpstr>
      <vt:lpstr>СПЕЦИАЛЬНЫЕ условия, учитывающие состояние здоровья</vt:lpstr>
      <vt:lpstr>КЕГЭ</vt:lpstr>
      <vt:lpstr>Презентация PowerPoint</vt:lpstr>
      <vt:lpstr>Планируемые мероприятия</vt:lpstr>
      <vt:lpstr>Апробации 2020</vt:lpstr>
      <vt:lpstr>Презентация PowerPoint</vt:lpstr>
      <vt:lpstr> Сроки проведения итогового собеседования по русскому языку </vt:lpstr>
      <vt:lpstr>Нововведения ГИА-9 на 2020</vt:lpstr>
      <vt:lpstr> Внедрение предмета «Химия»  с экспериментом  для всех субъектов РФ</vt:lpstr>
      <vt:lpstr>Химия ОГЭ</vt:lpstr>
      <vt:lpstr>Английский язык</vt:lpstr>
      <vt:lpstr>Презентация PowerPoint</vt:lpstr>
      <vt:lpstr> Введение в эксплуатацию сервиса  ознакомления с результатами ГИА-9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государственной итоговой аттестации в 2020 году</dc:title>
  <dc:creator>Екатерина Владимировна Малеева</dc:creator>
  <cp:lastModifiedBy>Екатерина Владимировна Малеева</cp:lastModifiedBy>
  <cp:revision>33</cp:revision>
  <cp:lastPrinted>2019-12-11T00:48:12Z</cp:lastPrinted>
  <dcterms:created xsi:type="dcterms:W3CDTF">2019-12-10T02:41:53Z</dcterms:created>
  <dcterms:modified xsi:type="dcterms:W3CDTF">2019-12-11T05:50:33Z</dcterms:modified>
</cp:coreProperties>
</file>